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ke, Renata (FAOSLC)" initials="CR(" lastIdx="1" clrIdx="0">
    <p:extLst>
      <p:ext uri="{19B8F6BF-5375-455C-9EA6-DF929625EA0E}">
        <p15:presenceInfo xmlns:p15="http://schemas.microsoft.com/office/powerpoint/2012/main" userId="S::Renata.Clarke@fao.org::ef49dcba-2cf1-4465-bc1f-5839b8c1a1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3C8B5-005B-4146-A46E-98513C09B864}" v="203" dt="2021-07-20T18:17:02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E8D9-B5DE-4481-8C5A-F46D85F43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30285-1AF5-4A16-B058-96D518466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EF656-C80B-4476-9F4E-68AB26BF0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334A1-993B-43BE-9A4D-F72143E0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2321D-B8FF-487F-B751-85A88F633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0822-2A69-4EF6-A604-99CD82A8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57B86-C72B-45BD-9E48-F447EAE59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94D3C-6608-451F-98C4-1C5715C1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3D3F-0C8F-4553-B07C-5BA7E0365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C798C-BFC8-4E49-B62C-B555FE451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3CD43-B088-4EC1-9B98-36108827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108C58-538F-4A14-9313-DD16FEE2C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688F6-372E-4D98-A9A5-86452C99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DFE2-6612-4AD2-A007-411BBC373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1B372-1A99-4DA8-9614-C7D3154D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FDC7-756C-4E9C-B566-7DF55904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3998-9627-481E-8A5A-6B2443F9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98BEC-6B12-4B11-80ED-48820ED8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840E-AF19-4BFB-BA80-33F6950F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CBF36-12BC-4550-A7B3-A73B2834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FDFC-5824-4A8D-A3B4-F85F431E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6053-E877-4147-8F80-6E8EB38F6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255AF-2028-4724-B2F7-B679FB32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9EA27-48BD-4474-8D62-4B10F98A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BA648-60E3-4B5C-8FB9-84BAAEE28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59F7-FCD9-44C2-973E-0219536A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EDE98-499E-41F8-9A62-72ADD1C54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28CF-6A49-4FCA-98B3-22682038B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72764-F011-4B2E-AA94-6E0C4EC8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1C99A-300B-44DE-BF2C-2572DAD7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80846-B508-49A7-A0C9-8D910F53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9A62-702D-4577-9291-A5775233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AD99B-0249-4A8B-ADE6-504B71DD2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3E8BB-7875-40FB-B60D-02AAD037F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C0E3AD-1B41-4E68-9E4F-A1BE414AE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BBA0E-2190-4754-B259-30AE95E05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C08B5-4F78-4D1A-93AE-A7BFF1EA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4E4DC4-7FA3-461F-A1E4-449AF4363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63C22-F801-48B5-9BA8-8CDD06B0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0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9EBC-94C6-48BD-AE2E-10BECEE8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392C8-A21B-488F-A80D-AB17502D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11419-E027-486E-8646-0D175550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257A9-558B-47D9-99A1-B54DBAC1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0E5C8A-7C6A-4470-870A-69D61C561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29745-7C22-42E2-BE57-86BFEEEE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101ED-8C1B-41C1-84ED-83AD4FB8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3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BF9A0-9597-45C3-BEBF-9C9BE119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D00D-93FF-41F7-9842-1E850D6A6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FF4D5-3B74-4DCC-A273-BD00D828D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1F055-5E31-4071-92B7-B29BC075C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DDF2E-62D9-4641-BD7C-0E5DF471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ADEE7-1454-457F-ADE9-9208B7C7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1E12-96CF-41BB-8062-65872DF6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66009-82DE-459B-94CA-A49B094E0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8A8538-8E68-4288-A89B-28DAA1017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58238-C9EB-42CF-B533-BE17FC5D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026D5-1360-4547-A965-53186154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3623B-0E96-4B52-9A4F-89B78116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3B0FB-F897-4A23-97EE-BD63D22A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F3ABC-E92A-417B-9779-69A89FD52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50C5F-0BFD-4F6E-989F-3CB752B37B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32B4F-ED96-4555-A339-171D835B071D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EEDE4-42CC-4DDA-AD63-686C6098F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6B7AC-6951-43DA-8A95-BE8E6D6C5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06347-05D7-44F7-8BCD-61B1D521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micronutris.com/fr/photo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otifarm.com/contact/media-gallery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7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D3D7BFA-475C-4F9E-BA90-A10EA5B8DDF5}"/>
              </a:ext>
            </a:extLst>
          </p:cNvPr>
          <p:cNvSpPr txBox="1">
            <a:spLocks noChangeArrowheads="1"/>
          </p:cNvSpPr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Exploring the production of insects as a feed source in the Caribbean Region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B81079B-42E9-4863-B4C8-417F3C87F180}"/>
              </a:ext>
            </a:extLst>
          </p:cNvPr>
          <p:cNvSpPr txBox="1">
            <a:spLocks noChangeArrowheads="1"/>
          </p:cNvSpPr>
          <p:nvPr/>
        </p:nvSpPr>
        <p:spPr>
          <a:xfrm>
            <a:off x="394914" y="4952471"/>
            <a:ext cx="4372891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 b="1" dirty="0"/>
              <a:t>Renata Clarke</a:t>
            </a:r>
          </a:p>
          <a:p>
            <a:pPr marL="0" indent="0">
              <a:buNone/>
            </a:pPr>
            <a:r>
              <a:rPr lang="en-US" altLang="en-US" sz="1800" b="1" dirty="0"/>
              <a:t>Sub-Regional Coordinator for the Caribbean</a:t>
            </a:r>
          </a:p>
          <a:p>
            <a:pPr marL="0" indent="0">
              <a:buNone/>
            </a:pPr>
            <a:r>
              <a:rPr lang="en-US" altLang="en-US" sz="1800" b="1" dirty="0"/>
              <a:t>FAO</a:t>
            </a:r>
          </a:p>
          <a:p>
            <a:endParaRPr lang="en-US" altLang="en-US" sz="1800" b="1" dirty="0"/>
          </a:p>
        </p:txBody>
      </p:sp>
      <p:pic>
        <p:nvPicPr>
          <p:cNvPr id="2" name="Picture 4" descr="See the source image">
            <a:extLst>
              <a:ext uri="{FF2B5EF4-FFF2-40B4-BE49-F238E27FC236}">
                <a16:creationId xmlns:a16="http://schemas.microsoft.com/office/drawing/2014/main" id="{49501AAE-0A76-49D4-A2B3-6FE7DD4C4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" b="10485"/>
          <a:stretch/>
        </p:blipFill>
        <p:spPr bwMode="auto">
          <a:xfrm>
            <a:off x="1256961" y="-82270"/>
            <a:ext cx="9753600" cy="458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5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59EF11-B105-4696-976F-8055CFA98AD8}"/>
              </a:ext>
            </a:extLst>
          </p:cNvPr>
          <p:cNvSpPr txBox="1">
            <a:spLocks/>
          </p:cNvSpPr>
          <p:nvPr/>
        </p:nvSpPr>
        <p:spPr>
          <a:xfrm>
            <a:off x="456236" y="338559"/>
            <a:ext cx="10515600" cy="5534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Why an interest in insects as a feed source in the Caribbean?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8E1567-62F5-4166-95E3-182AEA2BC409}"/>
              </a:ext>
            </a:extLst>
          </p:cNvPr>
          <p:cNvSpPr txBox="1">
            <a:spLocks/>
          </p:cNvSpPr>
          <p:nvPr/>
        </p:nvSpPr>
        <p:spPr>
          <a:xfrm>
            <a:off x="232208" y="899779"/>
            <a:ext cx="7013544" cy="57325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Unsustainable regional food import expenditure ($3,808,756 US (2019)</a:t>
            </a:r>
          </a:p>
          <a:p>
            <a:pPr lvl="1"/>
            <a:r>
              <a:rPr lang="en-US" sz="2000" dirty="0"/>
              <a:t>Animal feed imports:  $88,000,000USD (2019) for livestock</a:t>
            </a:r>
          </a:p>
          <a:p>
            <a:pPr lvl="1"/>
            <a:r>
              <a:rPr lang="en-US" sz="2000" dirty="0"/>
              <a:t>$35,000,000USD in pet food for retail sales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CARICOM Heads of Gov call to decrease food import bill by 25% by 2025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Diversification of economy and creation of jobs – critical for resilience</a:t>
            </a:r>
          </a:p>
          <a:p>
            <a:pPr lvl="1"/>
            <a:r>
              <a:rPr lang="en-US" sz="2000" dirty="0"/>
              <a:t>Inclusive models of development are required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Recognized need to safeguard the stability of food supplies</a:t>
            </a:r>
          </a:p>
          <a:p>
            <a:r>
              <a:rPr lang="en-US" sz="2400" dirty="0"/>
              <a:t>Reducing environmental footprint is core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D2FD4-6F27-417A-9C10-E63402520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77246" y="1104803"/>
            <a:ext cx="4048398" cy="4323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92E7B2-DFE7-4CA5-91CE-F6A2139C9DB4}"/>
              </a:ext>
            </a:extLst>
          </p:cNvPr>
          <p:cNvSpPr txBox="1"/>
          <p:nvPr/>
        </p:nvSpPr>
        <p:spPr>
          <a:xfrm>
            <a:off x="7698045" y="5753197"/>
            <a:ext cx="36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There is a need to transform food systems in the Caribbean - NOW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FE06F-3BAD-4B7A-A9BD-CB9B33A0578E}"/>
              </a:ext>
            </a:extLst>
          </p:cNvPr>
          <p:cNvSpPr txBox="1"/>
          <p:nvPr/>
        </p:nvSpPr>
        <p:spPr>
          <a:xfrm>
            <a:off x="8345347" y="5428527"/>
            <a:ext cx="262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Kent Farms, Trinidad and Tobago</a:t>
            </a:r>
          </a:p>
        </p:txBody>
      </p:sp>
    </p:spTree>
    <p:extLst>
      <p:ext uri="{BB962C8B-B14F-4D97-AF65-F5344CB8AC3E}">
        <p14:creationId xmlns:p14="http://schemas.microsoft.com/office/powerpoint/2010/main" val="382215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3848-D251-41AE-B5A4-26692E6D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leapfrog…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EA9A-801E-4BD0-B094-ADAA9C039A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93F9BC-7EE3-4BC4-B00C-3404B6568AFB}"/>
              </a:ext>
            </a:extLst>
          </p:cNvPr>
          <p:cNvGrpSpPr>
            <a:grpSpLocks noChangeAspect="1"/>
          </p:cNvGrpSpPr>
          <p:nvPr/>
        </p:nvGrpSpPr>
        <p:grpSpPr>
          <a:xfrm>
            <a:off x="647296" y="1825624"/>
            <a:ext cx="5448704" cy="4351337"/>
            <a:chOff x="4603412" y="4025294"/>
            <a:chExt cx="4540588" cy="28485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AFD020-E3E0-4152-9AC9-6B06C9F0F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1878" r="5671" b="4669"/>
            <a:stretch/>
          </p:blipFill>
          <p:spPr>
            <a:xfrm>
              <a:off x="4603412" y="4025294"/>
              <a:ext cx="4540588" cy="283270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0EEDAA-1F30-4FEA-8CB0-D57B225922F3}"/>
                </a:ext>
              </a:extLst>
            </p:cNvPr>
            <p:cNvSpPr txBox="1"/>
            <p:nvPr/>
          </p:nvSpPr>
          <p:spPr>
            <a:xfrm rot="16200000">
              <a:off x="8397228" y="6129859"/>
              <a:ext cx="12110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+mj-lt"/>
                </a:rPr>
                <a:t> Eric Castro</a:t>
              </a:r>
              <a:endParaRPr lang="en-BB" sz="1200" dirty="0">
                <a:latin typeface="+mj-lt"/>
              </a:endParaRPr>
            </a:p>
          </p:txBody>
        </p:sp>
      </p:grp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346613-D60B-4355-9D1F-7637643418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6776720" y="1825625"/>
            <a:ext cx="3891280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E19E8D-AF78-48CC-9850-6ECE4A10AB92}"/>
              </a:ext>
            </a:extLst>
          </p:cNvPr>
          <p:cNvSpPr txBox="1"/>
          <p:nvPr/>
        </p:nvSpPr>
        <p:spPr>
          <a:xfrm>
            <a:off x="929640" y="2153920"/>
            <a:ext cx="458724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economics needs to make sense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588F0-E860-46BE-AC67-5496F5355617}"/>
              </a:ext>
            </a:extLst>
          </p:cNvPr>
          <p:cNvSpPr txBox="1"/>
          <p:nvPr/>
        </p:nvSpPr>
        <p:spPr>
          <a:xfrm>
            <a:off x="929640" y="2850949"/>
            <a:ext cx="4587240" cy="7078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Locally available and cheap substrate for insects?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6D261-E889-461E-888C-077F9D8A4FDC}"/>
              </a:ext>
            </a:extLst>
          </p:cNvPr>
          <p:cNvSpPr txBox="1"/>
          <p:nvPr/>
        </p:nvSpPr>
        <p:spPr>
          <a:xfrm>
            <a:off x="929640" y="3665999"/>
            <a:ext cx="458724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Initial investment cost? Running costs?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ADCB4D-C21D-4BFF-ACA1-7763B5BEEC49}"/>
              </a:ext>
            </a:extLst>
          </p:cNvPr>
          <p:cNvSpPr txBox="1"/>
          <p:nvPr/>
        </p:nvSpPr>
        <p:spPr>
          <a:xfrm>
            <a:off x="929640" y="4232802"/>
            <a:ext cx="4587240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Suitability for “small-scale” investors…?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D0C7E-3DD6-4016-B3FD-DE9D51D0E68E}"/>
              </a:ext>
            </a:extLst>
          </p:cNvPr>
          <p:cNvSpPr txBox="1"/>
          <p:nvPr/>
        </p:nvSpPr>
        <p:spPr>
          <a:xfrm>
            <a:off x="6776720" y="2479657"/>
            <a:ext cx="3815080" cy="400110"/>
          </a:xfrm>
          <a:prstGeom prst="rect">
            <a:avLst/>
          </a:prstGeom>
          <a:solidFill>
            <a:schemeClr val="accent5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Bio-security?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0458D-C6FD-4214-9874-1EF432EF24F7}"/>
              </a:ext>
            </a:extLst>
          </p:cNvPr>
          <p:cNvSpPr txBox="1"/>
          <p:nvPr/>
        </p:nvSpPr>
        <p:spPr>
          <a:xfrm>
            <a:off x="6776720" y="3158725"/>
            <a:ext cx="3815080" cy="400110"/>
          </a:xfrm>
          <a:prstGeom prst="rect">
            <a:avLst/>
          </a:prstGeom>
          <a:solidFill>
            <a:schemeClr val="accent5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Food safety?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58C23-AC54-4773-A3DA-9BBD01C35B29}"/>
              </a:ext>
            </a:extLst>
          </p:cNvPr>
          <p:cNvSpPr txBox="1"/>
          <p:nvPr/>
        </p:nvSpPr>
        <p:spPr>
          <a:xfrm>
            <a:off x="6776720" y="3798804"/>
            <a:ext cx="3815080" cy="400110"/>
          </a:xfrm>
          <a:prstGeom prst="rect">
            <a:avLst/>
          </a:prstGeom>
          <a:solidFill>
            <a:schemeClr val="accent5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Other legislative requirements?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01EA85-C719-4508-8B38-600A474C975D}"/>
              </a:ext>
            </a:extLst>
          </p:cNvPr>
          <p:cNvSpPr txBox="1"/>
          <p:nvPr/>
        </p:nvSpPr>
        <p:spPr>
          <a:xfrm>
            <a:off x="2368346" y="5429312"/>
            <a:ext cx="7684715" cy="830997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have the tertiary and research capacities to support the adaptation of available technologies</a:t>
            </a:r>
          </a:p>
        </p:txBody>
      </p:sp>
    </p:spTree>
    <p:extLst>
      <p:ext uri="{BB962C8B-B14F-4D97-AF65-F5344CB8AC3E}">
        <p14:creationId xmlns:p14="http://schemas.microsoft.com/office/powerpoint/2010/main" val="133478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78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D816FF-0EA0-4C56-9737-7ADEE3643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-2" b="14790"/>
          <a:stretch/>
        </p:blipFill>
        <p:spPr bwMode="auto">
          <a:xfrm>
            <a:off x="321734" y="321733"/>
            <a:ext cx="5674894" cy="303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C96DE8C-C3D5-4274-A199-DA1215DC2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12150" b="3"/>
          <a:stretch/>
        </p:blipFill>
        <p:spPr bwMode="auto">
          <a:xfrm>
            <a:off x="321735" y="3524289"/>
            <a:ext cx="2676579" cy="27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5C7A2D6-F1EA-4433-BBF8-C1BAE5566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1" r="16900" b="2"/>
          <a:stretch/>
        </p:blipFill>
        <p:spPr bwMode="auto">
          <a:xfrm>
            <a:off x="3159553" y="3514855"/>
            <a:ext cx="2837076" cy="2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2A6F9CF-02A1-44F7-A1D4-AD9330140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8" r="15430" b="2"/>
          <a:stretch/>
        </p:blipFill>
        <p:spPr bwMode="auto">
          <a:xfrm>
            <a:off x="6195373" y="321733"/>
            <a:ext cx="5674892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EFF0F8-0FC8-40FB-8C05-37D199A32386}"/>
              </a:ext>
            </a:extLst>
          </p:cNvPr>
          <p:cNvSpPr/>
          <p:nvPr/>
        </p:nvSpPr>
        <p:spPr>
          <a:xfrm>
            <a:off x="321734" y="3181539"/>
            <a:ext cx="11548531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Helvetica Neue"/>
              </a:rPr>
              <a:t>We are ready to work on this … who wants to collaborate?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4DABD-A6AE-4C7F-A47C-BCE915A56233}"/>
              </a:ext>
            </a:extLst>
          </p:cNvPr>
          <p:cNvSpPr/>
          <p:nvPr/>
        </p:nvSpPr>
        <p:spPr>
          <a:xfrm>
            <a:off x="4752185" y="6481006"/>
            <a:ext cx="2488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© </a:t>
            </a:r>
            <a:r>
              <a:rPr lang="en-US" sz="1200" u="sng" dirty="0" err="1">
                <a:solidFill>
                  <a:srgbClr val="196AD4"/>
                </a:solidFill>
                <a:latin typeface="Calibri" panose="020F0502020204030204" pitchFamily="34" charset="0"/>
                <a:hlinkClick r:id="rId6"/>
              </a:rPr>
              <a:t>Protifarm</a:t>
            </a:r>
            <a:r>
              <a:rPr lang="en-US" sz="1200" u="sng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1200" u="sng" dirty="0" err="1">
                <a:solidFill>
                  <a:srgbClr val="338FE9"/>
                </a:solidFill>
                <a:latin typeface="Calibri" panose="020F0502020204030204" pitchFamily="34" charset="0"/>
                <a:hlinkClick r:id="rId7"/>
              </a:rPr>
              <a:t>Agronutris</a:t>
            </a:r>
            <a:r>
              <a:rPr lang="en-US" sz="1200" u="sng" dirty="0">
                <a:solidFill>
                  <a:srgbClr val="338FE9"/>
                </a:solidFill>
                <a:latin typeface="Calibri" panose="020F0502020204030204" pitchFamily="34" charset="0"/>
                <a:hlinkClick r:id="rId7"/>
              </a:rPr>
              <a:t>/</a:t>
            </a:r>
            <a:r>
              <a:rPr lang="en-US" sz="1200" u="sng" dirty="0" err="1">
                <a:solidFill>
                  <a:srgbClr val="338FE9"/>
                </a:solidFill>
                <a:latin typeface="Calibri" panose="020F0502020204030204" pitchFamily="34" charset="0"/>
                <a:hlinkClick r:id="rId7"/>
              </a:rPr>
              <a:t>Micronutris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230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208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We need to leapfrog…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Bibi Ali</dc:creator>
  <cp:lastModifiedBy>IPIFF</cp:lastModifiedBy>
  <cp:revision>14</cp:revision>
  <dcterms:created xsi:type="dcterms:W3CDTF">2021-07-09T14:04:07Z</dcterms:created>
  <dcterms:modified xsi:type="dcterms:W3CDTF">2021-07-23T13:15:06Z</dcterms:modified>
</cp:coreProperties>
</file>